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png"/>
  <Override PartName="/ppt/media/image13.jpg" ContentType="image/png"/>
  <Override PartName="/ppt/media/image15.jpg" ContentType="image/png"/>
  <Override PartName="/ppt/media/image16.jpg" ContentType="image/png"/>
  <Override PartName="/ppt/media/image23.jpg" ContentType="image/png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71" r:id="rId6"/>
    <p:sldId id="272" r:id="rId7"/>
    <p:sldId id="273" r:id="rId8"/>
    <p:sldId id="280" r:id="rId9"/>
    <p:sldId id="274" r:id="rId10"/>
    <p:sldId id="283" r:id="rId11"/>
    <p:sldId id="275" r:id="rId12"/>
    <p:sldId id="276" r:id="rId13"/>
    <p:sldId id="277" r:id="rId14"/>
    <p:sldId id="278" r:id="rId15"/>
    <p:sldId id="279" r:id="rId16"/>
    <p:sldId id="282" r:id="rId17"/>
    <p:sldId id="284" r:id="rId18"/>
    <p:sldId id="281" r:id="rId19"/>
    <p:sldId id="285" r:id="rId20"/>
    <p:sldId id="268" r:id="rId21"/>
    <p:sldId id="259" r:id="rId22"/>
    <p:sldId id="260" r:id="rId23"/>
    <p:sldId id="261" r:id="rId24"/>
    <p:sldId id="262" r:id="rId25"/>
    <p:sldId id="263" r:id="rId26"/>
    <p:sldId id="266" r:id="rId27"/>
    <p:sldId id="265" r:id="rId28"/>
    <p:sldId id="267" r:id="rId29"/>
    <p:sldId id="286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BE7"/>
    <a:srgbClr val="B97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05089-D7A9-95D8-5D30-926D5E18D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D16394-0784-4671-B900-61488DAF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A8E152-98FF-78FB-5F31-59A31310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E9D33D-34F7-3A0D-251B-C0FDDA505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FC4082-689B-7929-4BD3-5586F14D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549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90267-86BB-8886-776E-E961A7CD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B15AE3-5D23-60A8-0EA2-910EB765C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9BA92A-0138-A393-DBAC-4BFBE96B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A54ADC-90C5-7E02-89DA-AD81C3BA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ED24B0-B44E-26DF-7555-003CD93F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82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A8E229C-C867-4515-83F8-8E24C3B3B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7D4AB93-76D4-4C57-3275-E5C304BF6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1119BA-6D5A-EC11-83F4-9F5A4B2A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6A762A-3162-746E-8482-E2404F78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DF18DB-AC64-F9D1-EA5D-BE7B3E62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78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200F1-852E-891C-CF1C-2A8288E0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28DA1A-C302-2245-66D4-4D59FFBA7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680D16-7C56-29B5-D47E-85BBE183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2E8B8-DB10-449A-32B0-13380725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4E2F17-4667-3060-94D3-A60F203A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61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835D9-2DC8-D2D1-ECC3-94F8E0F2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3BBDAC-CA05-8238-A3FB-D00EBDF9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CC4F24-DEF8-F1E0-D2F0-6EA6551A5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EA6484-91CA-2DEA-A834-017EC1BD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68A9ED-6007-B341-0BD0-81E0A067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71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C015F-69A6-24AE-0894-908D12A3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00CB88-61AB-2DC2-EA48-CC06D0D93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2D0382-36D0-17AF-E237-C267850E3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889FFB-9EFF-DE5B-733E-034A10BDE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C0FD42-2E0F-F3A6-8233-25851503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B2C89B-5058-B457-EEFA-42C5E6F3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35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E00A-756A-E48F-4896-6ACA0AE9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5E3B40-7AD8-9029-224A-A02B5370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DC9CFA-230E-6C41-CA20-A3F859FE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95477E-5BFC-42B5-D63D-87742BEEC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803F8CF-6F54-50AE-E2DE-FF8074314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DF3A9BA-2915-AB1A-C8A3-1F92ED33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3B600E-48F8-F866-E6BE-9EC0C085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5662239-89F0-2BCD-5567-61781E8A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382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3522E-108F-F626-811A-48B29CD5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B1B8D6-8440-076F-74F3-753EAB2F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CC4B0-F4EC-5277-57C1-9E0BD9AE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853654-DB1C-A20B-6061-619A07F7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51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A30875-5849-A521-4C1F-9A41BF1B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3B3E0F-01DB-05D1-7301-20F8470C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DDA028-753A-F0F0-2A65-D56C7E95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6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EA118-BA17-341F-7714-6BB6DD84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DCE6B5-3ECF-03A2-62DC-DE339A51D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584DC5-36B3-41B6-5B03-BDFEDAFDA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796BA4-6628-FA8F-8665-CCA228FE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6DDB8C-8A6C-A4C1-BBC4-7F6E15D3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760C24-D60D-39DC-CA06-89C2C3B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40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F6550-1F79-C149-EC1F-907DB30F8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B317CDB-C15F-891E-8442-78C1ACA0D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84862A-A284-97EE-2928-E9EE9742F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9C4D87-0B39-0D41-0C0E-E0F0AF232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24738A-C8E5-A02F-28D3-AB60FA3E6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BD21F2-32AE-F6EA-1FE7-04006787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20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55000">
              <a:schemeClr val="bg2">
                <a:lumMod val="75000"/>
              </a:schemeClr>
            </a:gs>
            <a:gs pos="75000">
              <a:schemeClr val="bg2">
                <a:lumMod val="50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C5C88BA-FD4E-7470-387F-52B3233D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20A811-E0A4-D775-1AA0-3E592AC70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AB6F20-E8AF-FA84-7C79-689E02D29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C6136-A61B-4185-92A0-805241038CC6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D6E82C-9720-341C-F8E8-E0570CF10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CB4CD9-ECCC-9F30-063C-5A5FD1D53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F126-F2CB-4F1B-853A-5A3B609D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91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2OxV1Uj1WI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hh_GeBPOhs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ACC26F5B-15C4-4151-29ED-9E51DAD76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9174" y="2156590"/>
            <a:ext cx="6078443" cy="591674"/>
          </a:xfrm>
        </p:spPr>
        <p:txBody>
          <a:bodyPr>
            <a:noAutofit/>
          </a:bodyPr>
          <a:lstStyle/>
          <a:p>
            <a:r>
              <a:rPr lang="pt-BR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Filme Piratas do Vale do Silício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75FF5DE-531B-0FDF-D4BE-124332A84AC2}"/>
              </a:ext>
            </a:extLst>
          </p:cNvPr>
          <p:cNvSpPr txBox="1">
            <a:spLocks/>
          </p:cNvSpPr>
          <p:nvPr/>
        </p:nvSpPr>
        <p:spPr>
          <a:xfrm>
            <a:off x="3364436" y="752496"/>
            <a:ext cx="5767921" cy="7464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 Interdisciplinar</a:t>
            </a:r>
          </a:p>
        </p:txBody>
      </p:sp>
      <p:pic>
        <p:nvPicPr>
          <p:cNvPr id="21" name="Imagem 20" descr="Homem ao lado de mulher&#10;&#10;Descrição gerada automaticamente com confiança média">
            <a:extLst>
              <a:ext uri="{FF2B5EF4-FFF2-40B4-BE49-F238E27FC236}">
                <a16:creationId xmlns:a16="http://schemas.microsoft.com/office/drawing/2014/main" id="{A6A60B96-6272-E52B-C122-CC5DC6AF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16" y="3429000"/>
            <a:ext cx="1904762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5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7226658" y="5678849"/>
            <a:ext cx="4752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Dover, uma das primeiras impressoras a laser e seu inventor, Gary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Starkweather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CB6BAE-E5F9-997C-80A6-0B761E6A35A9}"/>
              </a:ext>
            </a:extLst>
          </p:cNvPr>
          <p:cNvSpPr txBox="1"/>
          <p:nvPr/>
        </p:nvSpPr>
        <p:spPr>
          <a:xfrm>
            <a:off x="1251816" y="1459230"/>
            <a:ext cx="484418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1971 : Impressão a Laser </a:t>
            </a:r>
          </a:p>
          <a:p>
            <a:pPr algn="ctr"/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1971: O PARC cria a impressão a laser, permitindo a renderização contínua de documentos digitais em papel, criando um negócio multibilionário de impressão.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/>
          </a:p>
          <a:p>
            <a:endParaRPr lang="pt-BR" sz="2000" dirty="0"/>
          </a:p>
          <a:p>
            <a:endParaRPr lang="pt-BR" dirty="0"/>
          </a:p>
        </p:txBody>
      </p:sp>
      <p:pic>
        <p:nvPicPr>
          <p:cNvPr id="6" name="Imagem 5" descr="Uma imagem contendo chão, no interior, quarto, pequeno&#10;&#10;Descrição gerada automaticamente">
            <a:extLst>
              <a:ext uri="{FF2B5EF4-FFF2-40B4-BE49-F238E27FC236}">
                <a16:creationId xmlns:a16="http://schemas.microsoft.com/office/drawing/2014/main" id="{9521E9F0-DA33-7189-1FCF-2D7E645CA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06" y="854926"/>
            <a:ext cx="4587390" cy="4823923"/>
          </a:xfrm>
          <a:prstGeom prst="rect">
            <a:avLst/>
          </a:prstGeom>
        </p:spPr>
      </p:pic>
      <p:pic>
        <p:nvPicPr>
          <p:cNvPr id="9" name="Imagem 8" descr="Homem de terno e gravata&#10;&#10;Descrição gerada automaticamente">
            <a:extLst>
              <a:ext uri="{FF2B5EF4-FFF2-40B4-BE49-F238E27FC236}">
                <a16:creationId xmlns:a16="http://schemas.microsoft.com/office/drawing/2014/main" id="{A50503D9-F81E-DA34-D324-EE06F92D2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3658563"/>
            <a:ext cx="1508480" cy="2020286"/>
          </a:xfrm>
          <a:prstGeom prst="rect">
            <a:avLst/>
          </a:prstGeom>
        </p:spPr>
      </p:pic>
      <p:pic>
        <p:nvPicPr>
          <p:cNvPr id="2" name="Imagem 1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6C05E2A-296D-48F6-51A8-FF5A2579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8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6880429" y="5114508"/>
            <a:ext cx="475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Smalltalk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sendo executado no Alto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CB6BAE-E5F9-997C-80A6-0B761E6A35A9}"/>
              </a:ext>
            </a:extLst>
          </p:cNvPr>
          <p:cNvSpPr txBox="1"/>
          <p:nvPr/>
        </p:nvSpPr>
        <p:spPr>
          <a:xfrm>
            <a:off x="1251816" y="1477699"/>
            <a:ext cx="48441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1972: Programação </a:t>
            </a:r>
            <a:r>
              <a:rPr lang="pt-BR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rientada a Objetos</a:t>
            </a:r>
          </a:p>
          <a:p>
            <a:pPr algn="ctr"/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1972: 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PARC projeta o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Smalltalk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uma linguagem de programação orientada a objetos que permite que os programas sejam aprimorados sem serem totalmente reescritos. Essa inovação revoluciona a indústria de software e influencia os sistemas de programação subsequentes.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F6D98BE-9063-0206-D18E-97F969394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66" y="2087840"/>
            <a:ext cx="5356934" cy="3026668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6D425C-30A0-9B41-BC89-F33DC269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3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9312911" y="5678849"/>
            <a:ext cx="117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Alto PC.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CB6BAE-E5F9-997C-80A6-0B761E6A35A9}"/>
              </a:ext>
            </a:extLst>
          </p:cNvPr>
          <p:cNvSpPr txBox="1"/>
          <p:nvPr/>
        </p:nvSpPr>
        <p:spPr>
          <a:xfrm>
            <a:off x="1251816" y="1261302"/>
            <a:ext cx="48441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1973: Alto PC </a:t>
            </a:r>
          </a:p>
          <a:p>
            <a:pPr algn="ctr"/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estação de trabalho pessoal Alto é criada. Possuindo arquitetura cliente-servidor, este PC em evolução irá subsequentemente empregar o primeiro monitor de mapa de bits do mundo, interface gráfica do usuário com janelas e ícones, editor WYSIWYG (o que você vê é o que você obtém), rede local/armazenamento de arquivos e mouse comercial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pt-BR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 descr="Computador em cima da mesa&#10;&#10;Descrição gerada automaticamente">
            <a:extLst>
              <a:ext uri="{FF2B5EF4-FFF2-40B4-BE49-F238E27FC236}">
                <a16:creationId xmlns:a16="http://schemas.microsoft.com/office/drawing/2014/main" id="{A3A6789D-57F6-41D3-505B-A63BC57C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26" y="1109561"/>
            <a:ext cx="3426966" cy="4569288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B239119-BFC8-0FE8-2F2B-28DA81D7BD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81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48A5D957-C52C-D64E-BD8D-64DB320F4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49" y="1261302"/>
            <a:ext cx="4582529" cy="3494942"/>
          </a:xfrm>
          <a:prstGeom prst="rect">
            <a:avLst/>
          </a:prstGeom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7310714" y="5678849"/>
            <a:ext cx="4594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Superpaint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seu desenvolvedor, Richard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Shoup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CB6BAE-E5F9-997C-80A6-0B761E6A35A9}"/>
              </a:ext>
            </a:extLst>
          </p:cNvPr>
          <p:cNvSpPr txBox="1"/>
          <p:nvPr/>
        </p:nvSpPr>
        <p:spPr>
          <a:xfrm>
            <a:off x="1367226" y="1039360"/>
            <a:ext cx="484418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1973: </a:t>
            </a:r>
            <a:r>
              <a:rPr lang="pt-BR" sz="2400" b="1" i="0" dirty="0" err="1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Superpaint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SuperPaint</a:t>
            </a:r>
            <a:r>
              <a:rPr lang="pt-BR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foi um 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programa gráfico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pioneiro e sistema de computador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framebuffer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desenvolvido por 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Richard </a:t>
            </a:r>
            <a:r>
              <a:rPr lang="pt-BR" sz="16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Shoup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sendo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um dos primeiros usos da tecnologia de computador para obras de arte criativas, edição de 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vídeo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e animação por computador, que se tornariam áreas importantes na indústria do entretenimento e principais componentes do design industrial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Esta invenção rendeu a seus inventores um Emmy e um Oscar.</a:t>
            </a:r>
          </a:p>
          <a:p>
            <a:pPr algn="just">
              <a:lnSpc>
                <a:spcPct val="150000"/>
              </a:lnSpc>
            </a:pPr>
            <a:endParaRPr lang="pt-BR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99BAC2F-55D5-CAF8-DFD3-07DCCF1F9C0A}"/>
              </a:ext>
            </a:extLst>
          </p:cNvPr>
          <p:cNvSpPr/>
          <p:nvPr/>
        </p:nvSpPr>
        <p:spPr>
          <a:xfrm>
            <a:off x="7177549" y="4669654"/>
            <a:ext cx="4582529" cy="1009195"/>
          </a:xfrm>
          <a:prstGeom prst="rect">
            <a:avLst/>
          </a:prstGeom>
          <a:solidFill>
            <a:srgbClr val="EDE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oto em preto e branco de homem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8B765332-F2B7-9C1B-F47C-31693D5AA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89" y="4606242"/>
            <a:ext cx="2021302" cy="1072607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EE9EE-2916-8B81-4B97-7060971CBE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7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7310714" y="5196160"/>
            <a:ext cx="4594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Xerox Bravo: Revolucionário processador de texto criado por Charles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Simonyi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1974.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CB6BAE-E5F9-997C-80A6-0B761E6A35A9}"/>
              </a:ext>
            </a:extLst>
          </p:cNvPr>
          <p:cNvSpPr txBox="1"/>
          <p:nvPr/>
        </p:nvSpPr>
        <p:spPr>
          <a:xfrm>
            <a:off x="1367226" y="1039360"/>
            <a:ext cx="48441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1974: WYSYMYG </a:t>
            </a:r>
          </a:p>
          <a:p>
            <a:pPr algn="ctr"/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PARC cunhou a frase para descrever a edição de mapa de bits recortar e colar: O que você vê é o que você obtém (também conhecido como '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wizzy-wig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’). Neste ano, o PARC também demonstra o seminal programa de processamento de texto Bravo (que leva ao Microsoft Word) e imagens independentes de dispositivo (que leva às Linguagens de Descrição de Página e influencia o design subsequente do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Postscript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 descr="Imagem em preto e branco de computador&#10;&#10;Descrição gerada automaticamente">
            <a:extLst>
              <a:ext uri="{FF2B5EF4-FFF2-40B4-BE49-F238E27FC236}">
                <a16:creationId xmlns:a16="http://schemas.microsoft.com/office/drawing/2014/main" id="{FB51DCAD-6925-7F1A-0C96-2C2E65514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14" y="1200175"/>
            <a:ext cx="4295498" cy="400708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5CA91-2A84-5261-B78F-444F84BEAE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8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7310714" y="5196160"/>
            <a:ext cx="4594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Captura de tela do Xerox Star. Observe as janelas de aplicativos lado a lado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CB6BAE-E5F9-997C-80A6-0B761E6A35A9}"/>
              </a:ext>
            </a:extLst>
          </p:cNvPr>
          <p:cNvSpPr txBox="1"/>
          <p:nvPr/>
        </p:nvSpPr>
        <p:spPr>
          <a:xfrm>
            <a:off x="1367226" y="1039360"/>
            <a:ext cx="484418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1975: Interface Gráfica do Usuário (GUI) </a:t>
            </a:r>
          </a:p>
          <a:p>
            <a:pPr algn="ctr"/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PARC apresenta a primeira GUI, que usa ícones, menus pop-up e janelas sobrepostas que podem ser controladas facilmente usando uma técnica de apontar e clicar. A GUI famosa (ou infame) influencia o desenvolvimento de todas as interfaces subsequentes de computadores pessoais.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Eventualmente, uma versão simplificada do Alto, o processador de documentos Xerox Star 8010, foi lançada ao público em 1981 por US$ 17.000.</a:t>
            </a:r>
          </a:p>
          <a:p>
            <a:pPr algn="just"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699C772-7D39-D44C-0E62-36C03059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14" y="1420429"/>
            <a:ext cx="4367202" cy="371146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99860F-0468-5FAC-2B41-7E41596F9A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6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7310714" y="5196160"/>
            <a:ext cx="459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Xerox Star executando o Smalltalk-80.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CB6BAE-E5F9-997C-80A6-0B761E6A35A9}"/>
              </a:ext>
            </a:extLst>
          </p:cNvPr>
          <p:cNvSpPr txBox="1"/>
          <p:nvPr/>
        </p:nvSpPr>
        <p:spPr>
          <a:xfrm>
            <a:off x="1367226" y="1039360"/>
            <a:ext cx="48441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1980: Linguagens de Programação</a:t>
            </a:r>
          </a:p>
          <a:p>
            <a:pPr algn="ctr"/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PARC registra os direitos autorais do software para Smalltalk-80. É um dos três únicos direitos autorais de software existentes. Enquanto isso,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Interlisp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Cedar (o sucessor do ambiente de programação Mesa) são implementados em nossos sistemas, aumentando a confiabilidade e suportando um rápido desenvolvimento.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 descr="Monitor de computador e teclado em cima da mesa&#10;&#10;Descrição gerada automaticamente">
            <a:extLst>
              <a:ext uri="{FF2B5EF4-FFF2-40B4-BE49-F238E27FC236}">
                <a16:creationId xmlns:a16="http://schemas.microsoft.com/office/drawing/2014/main" id="{4D00F8A7-DEA7-7313-D563-8496CAA3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01" y="1100410"/>
            <a:ext cx="4762500" cy="4095750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9F710D3-9971-29DE-1FAC-50580DE8CA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8376034" y="5186475"/>
            <a:ext cx="459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Xerox Star 8010.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CB6BAE-E5F9-997C-80A6-0B761E6A35A9}"/>
              </a:ext>
            </a:extLst>
          </p:cNvPr>
          <p:cNvSpPr txBox="1"/>
          <p:nvPr/>
        </p:nvSpPr>
        <p:spPr>
          <a:xfrm>
            <a:off x="1384982" y="1318175"/>
            <a:ext cx="484418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1980: Lança</a:t>
            </a:r>
            <a:r>
              <a:rPr lang="pt-BR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mento do Xerox Star 8010</a:t>
            </a:r>
            <a:endParaRPr lang="pt-BR" sz="2400" b="1" i="0" dirty="0"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  <a:p>
            <a:pPr algn="ctr"/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 27 de abril de 1981, era apresentado ao mundo o primeiro sistema computadorizado comercial a utilizar um mouse e a ter uma interface gráfica do tipo </a:t>
            </a:r>
            <a:r>
              <a:rPr lang="pt-BR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bitmap</a:t>
            </a:r>
            <a:r>
              <a:rPr lang="pt-BR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 computador Xerox Star 8010 </a:t>
            </a:r>
            <a:r>
              <a:rPr lang="pt-BR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pt-BR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System.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6" name="Imagem 5" descr="Foto preta e branca de homem sentado em frente a computador&#10;&#10;Descrição gerada automaticamente">
            <a:extLst>
              <a:ext uri="{FF2B5EF4-FFF2-40B4-BE49-F238E27FC236}">
                <a16:creationId xmlns:a16="http://schemas.microsoft.com/office/drawing/2014/main" id="{AE7DB692-C877-2AAD-B3E7-9179B02CE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38" y="1186135"/>
            <a:ext cx="3733800" cy="401002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A9101C-0737-799E-C609-EB7C6B9A93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92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7529016" y="4707323"/>
            <a:ext cx="459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Impressora a laser Xerox 9700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CB6BAE-E5F9-997C-80A6-0B761E6A35A9}"/>
              </a:ext>
            </a:extLst>
          </p:cNvPr>
          <p:cNvSpPr txBox="1"/>
          <p:nvPr/>
        </p:nvSpPr>
        <p:spPr>
          <a:xfrm>
            <a:off x="1251816" y="1526960"/>
            <a:ext cx="4844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1982: Lançamento da impressora Xerox 9700 </a:t>
            </a:r>
          </a:p>
          <a:p>
            <a:pPr algn="ctr"/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 1982, a empresa lançou a impressora a laser Xerox 9700, que foi uma das primeiras impressoras a laser comercialmente viáveis.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 descr="Homem em pé em frente a computador&#10;&#10;Descrição gerada automaticamente com confiança baixa">
            <a:extLst>
              <a:ext uri="{FF2B5EF4-FFF2-40B4-BE49-F238E27FC236}">
                <a16:creationId xmlns:a16="http://schemas.microsoft.com/office/drawing/2014/main" id="{7BEA8FAE-41E0-C9D7-1E60-37E702D36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33" y="1526960"/>
            <a:ext cx="4852619" cy="3180363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21616DA-C1F1-FB72-AF41-4C464C9D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7409067" y="5177840"/>
            <a:ext cx="459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Palo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Alto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Center (PARC)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CB6BAE-E5F9-997C-80A6-0B761E6A35A9}"/>
              </a:ext>
            </a:extLst>
          </p:cNvPr>
          <p:cNvSpPr txBox="1"/>
          <p:nvPr/>
        </p:nvSpPr>
        <p:spPr>
          <a:xfrm>
            <a:off x="1251816" y="1526960"/>
            <a:ext cx="48441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 PARC hoje </a:t>
            </a:r>
          </a:p>
          <a:p>
            <a:pPr algn="ctr"/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Hoje, 53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anos após sua fundação, o centro de pesquisas da Xerox continua existindo. Se acessarmos o site oficial  da Xerox poderemos ver no que trabalham atualmente.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pesquisas mais recentes incluem sensores de gás impressos, tinta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auto-resfriadora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nano sensores químicos e muito mais.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 descr="Casa na frente de um prédio&#10;&#10;Descrição gerada automaticamente">
            <a:extLst>
              <a:ext uri="{FF2B5EF4-FFF2-40B4-BE49-F238E27FC236}">
                <a16:creationId xmlns:a16="http://schemas.microsoft.com/office/drawing/2014/main" id="{2F978995-F766-9FE6-7D11-11E19BFA9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326" y="2121137"/>
            <a:ext cx="4594243" cy="3056703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4AA60A-7804-9EB7-80B9-B7192C5F44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6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1A9F863-14C3-4933-B29A-6F6E0A6A3841}"/>
              </a:ext>
            </a:extLst>
          </p:cNvPr>
          <p:cNvCxnSpPr>
            <a:cxnSpLocks/>
          </p:cNvCxnSpPr>
          <p:nvPr/>
        </p:nvCxnSpPr>
        <p:spPr>
          <a:xfrm>
            <a:off x="6096000" y="346234"/>
            <a:ext cx="31072" cy="6236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2EBF6503-C4B6-AA62-69A2-4F6C0EF00B6F}"/>
              </a:ext>
            </a:extLst>
          </p:cNvPr>
          <p:cNvSpPr txBox="1">
            <a:spLocks/>
          </p:cNvSpPr>
          <p:nvPr/>
        </p:nvSpPr>
        <p:spPr>
          <a:xfrm>
            <a:off x="8155841" y="3429000"/>
            <a:ext cx="3682531" cy="136674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Armstrong;</a:t>
            </a:r>
          </a:p>
          <a:p>
            <a:r>
              <a:rPr lang="pt-BR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Felipe;</a:t>
            </a:r>
          </a:p>
          <a:p>
            <a:r>
              <a:rPr lang="pt-BR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Gustavo.</a:t>
            </a:r>
          </a:p>
          <a:p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F6F6801-9DD4-6841-F5FB-9096F53FCFD4}"/>
              </a:ext>
            </a:extLst>
          </p:cNvPr>
          <p:cNvSpPr txBox="1">
            <a:spLocks/>
          </p:cNvSpPr>
          <p:nvPr/>
        </p:nvSpPr>
        <p:spPr>
          <a:xfrm>
            <a:off x="6725586" y="3429000"/>
            <a:ext cx="6223443" cy="45941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Nomes: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A16F930-28A7-1412-6C7D-19D98CA815CB}"/>
              </a:ext>
            </a:extLst>
          </p:cNvPr>
          <p:cNvSpPr txBox="1">
            <a:spLocks/>
          </p:cNvSpPr>
          <p:nvPr/>
        </p:nvSpPr>
        <p:spPr>
          <a:xfrm>
            <a:off x="6725585" y="2575760"/>
            <a:ext cx="6223443" cy="45941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Turma: DS1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C111562-92E1-88C2-735E-F73151DA3C9B}"/>
              </a:ext>
            </a:extLst>
          </p:cNvPr>
          <p:cNvSpPr txBox="1">
            <a:spLocks/>
          </p:cNvSpPr>
          <p:nvPr/>
        </p:nvSpPr>
        <p:spPr>
          <a:xfrm>
            <a:off x="670488" y="1896003"/>
            <a:ext cx="5064487" cy="45941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Tema: Xerox e Steve </a:t>
            </a:r>
            <a:r>
              <a:rPr lang="pt-BR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Ballmer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 descr="Logotipo, nome da empresa&#10;&#10;Descrição gerada automaticamente">
            <a:hlinkClick r:id="rId2" action="ppaction://hlinksldjump"/>
            <a:extLst>
              <a:ext uri="{FF2B5EF4-FFF2-40B4-BE49-F238E27FC236}">
                <a16:creationId xmlns:a16="http://schemas.microsoft.com/office/drawing/2014/main" id="{8770AB76-C452-A341-8419-449B731D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" y="3604288"/>
            <a:ext cx="2382919" cy="2382919"/>
          </a:xfrm>
          <a:prstGeom prst="rect">
            <a:avLst/>
          </a:prstGeom>
        </p:spPr>
      </p:pic>
      <p:pic>
        <p:nvPicPr>
          <p:cNvPr id="12" name="Imagem 11" descr="Foto preta e branca de homem sentado em frente a mesa&#10;&#10;Descrição gerada automaticamente">
            <a:hlinkClick r:id="rId4" action="ppaction://hlinksldjump"/>
            <a:extLst>
              <a:ext uri="{FF2B5EF4-FFF2-40B4-BE49-F238E27FC236}">
                <a16:creationId xmlns:a16="http://schemas.microsoft.com/office/drawing/2014/main" id="{33EAFA58-CB2D-9697-F0A9-854C0B605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09" y="3898392"/>
            <a:ext cx="2829585" cy="1794712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3AB5C9-5FB4-972B-0393-79964640B34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80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60C48B-EE57-456A-A587-755893CA8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30" y="0"/>
            <a:ext cx="574867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1ACB2C2-5B89-44A0-869D-7181EEBDCE17}"/>
              </a:ext>
            </a:extLst>
          </p:cNvPr>
          <p:cNvSpPr txBox="1"/>
          <p:nvPr/>
        </p:nvSpPr>
        <p:spPr>
          <a:xfrm>
            <a:off x="1053297" y="960698"/>
            <a:ext cx="4386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Steve </a:t>
            </a:r>
            <a:r>
              <a:rPr lang="pt-BR" sz="4800" dirty="0" err="1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Ballmer</a:t>
            </a:r>
            <a:endParaRPr lang="pt-BR" sz="48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B7627A-90FE-4524-B4F7-B9598C4901A0}"/>
              </a:ext>
            </a:extLst>
          </p:cNvPr>
          <p:cNvSpPr txBox="1"/>
          <p:nvPr/>
        </p:nvSpPr>
        <p:spPr>
          <a:xfrm>
            <a:off x="1367743" y="1921398"/>
            <a:ext cx="376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CEO da Microsoft</a:t>
            </a:r>
          </a:p>
        </p:txBody>
      </p:sp>
      <p:pic>
        <p:nvPicPr>
          <p:cNvPr id="2050" name="Picture 2" descr="Microsoft (1) | Desenhos">
            <a:extLst>
              <a:ext uri="{FF2B5EF4-FFF2-40B4-BE49-F238E27FC236}">
                <a16:creationId xmlns:a16="http://schemas.microsoft.com/office/drawing/2014/main" id="{4DB52785-BAAF-464B-B0F0-9B6BD318F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208" y="2916391"/>
            <a:ext cx="3950825" cy="32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C064715-C7BF-5704-8131-CE95514EDA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86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itmo lento derrubou Steve Ballmer - WSJ">
            <a:extLst>
              <a:ext uri="{FF2B5EF4-FFF2-40B4-BE49-F238E27FC236}">
                <a16:creationId xmlns:a16="http://schemas.microsoft.com/office/drawing/2014/main" id="{B7602EBA-4426-411E-8BDF-09CE632C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91" y="901325"/>
            <a:ext cx="5252130" cy="544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3015805-9F61-4920-A3CD-9E25C6AF95A1}"/>
              </a:ext>
            </a:extLst>
          </p:cNvPr>
          <p:cNvSpPr txBox="1"/>
          <p:nvPr/>
        </p:nvSpPr>
        <p:spPr>
          <a:xfrm>
            <a:off x="445446" y="992601"/>
            <a:ext cx="484418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Principais acontecimentos da carreira de Steve </a:t>
            </a:r>
            <a:r>
              <a:rPr lang="pt-BR" sz="2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Ballmer</a:t>
            </a:r>
            <a:r>
              <a:rPr lang="pt-BR" sz="2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sz="2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pt-BR" sz="2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1977</a:t>
            </a:r>
          </a:p>
          <a:p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Frequentou a Universidade de Harvard;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Foi gerente do time de futebol americano Harvard Crimson;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Morou no mesmo corredor do colega do segundo ano Bill Gates.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" name="Imagem 1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88B260F-79B4-F8DD-286A-262BA6B17A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5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ong-Ago Twist Yields Ballmer A Fortune In Microsoft Stock">
            <a:extLst>
              <a:ext uri="{FF2B5EF4-FFF2-40B4-BE49-F238E27FC236}">
                <a16:creationId xmlns:a16="http://schemas.microsoft.com/office/drawing/2014/main" id="{CB474A3C-D776-4D74-872C-9EB525EE9ED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314" y="1626846"/>
            <a:ext cx="4628225" cy="45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733068C-09B9-4BD6-BBD1-3E7950809889}"/>
              </a:ext>
            </a:extLst>
          </p:cNvPr>
          <p:cNvSpPr/>
          <p:nvPr/>
        </p:nvSpPr>
        <p:spPr>
          <a:xfrm>
            <a:off x="327951" y="1749341"/>
            <a:ext cx="4892231" cy="3359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pPr algn="ctr"/>
            <a:r>
              <a:rPr lang="pt-BR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11 de junho de 1980</a:t>
            </a:r>
          </a:p>
          <a:p>
            <a:endParaRPr lang="pt-BR" sz="2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Ballmer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ingressou na Microsoft em 11 de junho de 1980 e se tornou o 30º funcionário da Microsoft e o primeiro gerente de negócios contratado por Gates.</a:t>
            </a:r>
          </a:p>
        </p:txBody>
      </p:sp>
      <p:pic>
        <p:nvPicPr>
          <p:cNvPr id="3" name="Imagem 2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2C9F0E1-D29B-7742-D4B1-4C0770573B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16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ídia Online 1" title="The Steve Ballmer &amp;quot;Crazy Eddie Parody&amp;quot; Windows Ad">
            <a:hlinkClick r:id="" action="ppaction://media"/>
            <a:extLst>
              <a:ext uri="{FF2B5EF4-FFF2-40B4-BE49-F238E27FC236}">
                <a16:creationId xmlns:a16="http://schemas.microsoft.com/office/drawing/2014/main" id="{D4B01521-B481-4BD6-9E86-DBF3C920A11D}"/>
              </a:ext>
            </a:extLst>
          </p:cNvPr>
          <p:cNvPicPr preferRelativeResize="0"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810491" y="474561"/>
            <a:ext cx="5760000" cy="6120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634A74E-73BC-48B7-8EA4-E750ADBBB9DB}"/>
              </a:ext>
            </a:extLst>
          </p:cNvPr>
          <p:cNvSpPr txBox="1"/>
          <p:nvPr/>
        </p:nvSpPr>
        <p:spPr>
          <a:xfrm>
            <a:off x="486137" y="1626346"/>
            <a:ext cx="456042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1986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animadas aparições de palco de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Ballmer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eventos da Microsoft são amplamente divulgadas na Internet como vídeos virais.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de seus primeiros vídeos virais conhecidos foi um vídeo de paródia, produzido para funcionários da Microsoft em 1986, promovendo o Windows 1.0.</a:t>
            </a:r>
          </a:p>
        </p:txBody>
      </p:sp>
      <p:pic>
        <p:nvPicPr>
          <p:cNvPr id="4" name="Imagem 3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B00877F-D499-5B06-2F32-10A12830A9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1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DE03A01-8D6F-4B82-892F-4DA97CD75023}"/>
              </a:ext>
            </a:extLst>
          </p:cNvPr>
          <p:cNvSpPr/>
          <p:nvPr/>
        </p:nvSpPr>
        <p:spPr>
          <a:xfrm>
            <a:off x="547869" y="1868533"/>
            <a:ext cx="514687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2015,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Ballmer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chamou a decisão da Microsoft de investir na Apple para salvá-la da falência em 1997 como a "coisa mais louca que já fizemos".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2015, a Apple era a empresa mais valiosa do mundo.</a:t>
            </a:r>
          </a:p>
        </p:txBody>
      </p:sp>
      <p:sp>
        <p:nvSpPr>
          <p:cNvPr id="4" name="AutoShape 4" descr="Steve Ballmer define la inversión que &quot;salvó&quot; a Apple en 1997 como lo más  disparatado que Microsoft ha hecho nunca">
            <a:extLst>
              <a:ext uri="{FF2B5EF4-FFF2-40B4-BE49-F238E27FC236}">
                <a16:creationId xmlns:a16="http://schemas.microsoft.com/office/drawing/2014/main" id="{4D9B0BBE-01DD-4BB4-9B0C-D3351D91C6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39022" y="774540"/>
            <a:ext cx="4323144" cy="43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9C985E-4E23-4AE1-AB03-DCD4AC5EE905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31" y="369000"/>
            <a:ext cx="5760000" cy="6120000"/>
          </a:xfrm>
          <a:prstGeom prst="rect">
            <a:avLst/>
          </a:prstGeom>
        </p:spPr>
      </p:pic>
      <p:pic>
        <p:nvPicPr>
          <p:cNvPr id="3" name="Imagem 2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D3B3D9F-E382-8F39-461A-FC17E31AA6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87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eve Ballmer: conheça a trajetória do CEO da Microsoft - TecMundo">
            <a:extLst>
              <a:ext uri="{FF2B5EF4-FFF2-40B4-BE49-F238E27FC236}">
                <a16:creationId xmlns:a16="http://schemas.microsoft.com/office/drawing/2014/main" id="{1AE906E9-3552-4222-914E-AB90070D9E4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984" y="1216241"/>
            <a:ext cx="4663736" cy="509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F409CC7-8E97-47F9-85E8-509FD8FFF7EC}"/>
              </a:ext>
            </a:extLst>
          </p:cNvPr>
          <p:cNvSpPr/>
          <p:nvPr/>
        </p:nvSpPr>
        <p:spPr>
          <a:xfrm>
            <a:off x="531323" y="1813173"/>
            <a:ext cx="50361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13 de janeiro de 2000,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Ballmer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foi oficialmente nomeado diretor executivo.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julho de 2000,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Ballmer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chamou o kernel de software livre do Linux de "comunismo" e alegou ainda que infringia a propriedade intelectual da Microsoft.</a:t>
            </a:r>
          </a:p>
        </p:txBody>
      </p:sp>
      <p:pic>
        <p:nvPicPr>
          <p:cNvPr id="3" name="Imagem 2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5EA2C8-EE71-48C4-18CC-301D3B851C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4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ídia Online 2" title="Steve Ballmer: Developers">
            <a:hlinkClick r:id="" action="ppaction://media"/>
            <a:extLst>
              <a:ext uri="{FF2B5EF4-FFF2-40B4-BE49-F238E27FC236}">
                <a16:creationId xmlns:a16="http://schemas.microsoft.com/office/drawing/2014/main" id="{6BD2397A-618B-4489-A832-F4988E6E618E}"/>
              </a:ext>
            </a:extLst>
          </p:cNvPr>
          <p:cNvPicPr preferRelativeResize="0"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384396" y="690527"/>
            <a:ext cx="5471604" cy="547694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E1984E0-96A2-46B9-8805-FADE7A0DAD7E}"/>
              </a:ext>
            </a:extLst>
          </p:cNvPr>
          <p:cNvSpPr txBox="1"/>
          <p:nvPr/>
        </p:nvSpPr>
        <p:spPr>
          <a:xfrm>
            <a:off x="336000" y="1665365"/>
            <a:ext cx="51041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algn="ctr"/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Setembro de 2000 em uma conferência de desenvolvedores do Windows 2000, Steve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Ballmer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aparece suado e gritando a palavra "desenvolvedores".</a:t>
            </a:r>
          </a:p>
        </p:txBody>
      </p:sp>
      <p:pic>
        <p:nvPicPr>
          <p:cNvPr id="2" name="Imagem 1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C718738-4659-5AF7-19D8-B0BF83F3BA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0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Pads: Los Angeles Clippers Owner Steve Ballmer May Ban Them | Time">
            <a:extLst>
              <a:ext uri="{FF2B5EF4-FFF2-40B4-BE49-F238E27FC236}">
                <a16:creationId xmlns:a16="http://schemas.microsoft.com/office/drawing/2014/main" id="{42FAEBBD-D8A3-416B-BFD0-CB6701DEF03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24" y="675752"/>
            <a:ext cx="5222240" cy="551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7015EF6-93E4-4118-9871-25219EAC2002}"/>
              </a:ext>
            </a:extLst>
          </p:cNvPr>
          <p:cNvSpPr/>
          <p:nvPr/>
        </p:nvSpPr>
        <p:spPr>
          <a:xfrm>
            <a:off x="671665" y="1876382"/>
            <a:ext cx="46295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2001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março de 2016,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Ballmer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mudou sua posição sobre o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afirmou que seus comentários em 2001 estavam certos na época, mas que os tempos mudaram.</a:t>
            </a:r>
          </a:p>
        </p:txBody>
      </p:sp>
      <p:pic>
        <p:nvPicPr>
          <p:cNvPr id="3" name="Imagem 2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8EAA69-67F6-9B94-9C12-7EE1DC93B2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5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A Clippers owner Steve Ballmer completes $400m purchase of The Forum | NBA  News | Sky Sports">
            <a:extLst>
              <a:ext uri="{FF2B5EF4-FFF2-40B4-BE49-F238E27FC236}">
                <a16:creationId xmlns:a16="http://schemas.microsoft.com/office/drawing/2014/main" id="{A5B2EB14-CFEC-4E5F-A6E6-09E8137D591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746" y="1307250"/>
            <a:ext cx="4566082" cy="48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1E68C8D-8626-4FA3-8EB6-EF882C6F5578}"/>
              </a:ext>
            </a:extLst>
          </p:cNvPr>
          <p:cNvSpPr/>
          <p:nvPr/>
        </p:nvSpPr>
        <p:spPr>
          <a:xfrm>
            <a:off x="590309" y="2027325"/>
            <a:ext cx="4190035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2012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Depois que um tribunal da Califórnia confirmou a autoridade de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Shelly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Sterling para vender o time, foi anunciado oficialmente em 12 de agosto de 2014 que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Ballmer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tornaria o proprietário do Los Angeles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Clippers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Imagem 2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F260DE-C5A1-6C51-998C-9F4B214D35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76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1E68C8D-8626-4FA3-8EB6-EF882C6F5578}"/>
              </a:ext>
            </a:extLst>
          </p:cNvPr>
          <p:cNvSpPr/>
          <p:nvPr/>
        </p:nvSpPr>
        <p:spPr>
          <a:xfrm>
            <a:off x="1620119" y="2136337"/>
            <a:ext cx="41900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2023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Segundo o ranking da Forbes 2023, a fortuna de Steve </a:t>
            </a:r>
            <a:r>
              <a:rPr lang="pt-BR" sz="20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Ballmer</a:t>
            </a:r>
            <a:r>
              <a:rPr lang="pt-BR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é de US$ 80,7 bilhões de reais. Valor que o coloca como a 10ª pessoa mais rica do mundo.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Homem de terno e gravata com a mão no rosto&#10;&#10;Descrição gerada automaticamente">
            <a:extLst>
              <a:ext uri="{FF2B5EF4-FFF2-40B4-BE49-F238E27FC236}">
                <a16:creationId xmlns:a16="http://schemas.microsoft.com/office/drawing/2014/main" id="{5637FE39-6D37-E74D-3201-76148DBFC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97" y="1677301"/>
            <a:ext cx="5258879" cy="350339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99E57F1-BCE7-6D29-F5B0-ECDF3678DE06}"/>
              </a:ext>
            </a:extLst>
          </p:cNvPr>
          <p:cNvSpPr txBox="1"/>
          <p:nvPr/>
        </p:nvSpPr>
        <p:spPr>
          <a:xfrm>
            <a:off x="8341222" y="5271443"/>
            <a:ext cx="459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Steve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Ballmer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Imagem 7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3CD8F1-A520-F178-B91C-06B9D15D51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6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4879BAF-D534-BD24-D44A-FBDDCD93053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1ACB2C2-5B89-44A0-869D-7181EEBDCE17}"/>
              </a:ext>
            </a:extLst>
          </p:cNvPr>
          <p:cNvSpPr txBox="1"/>
          <p:nvPr/>
        </p:nvSpPr>
        <p:spPr>
          <a:xfrm>
            <a:off x="1495887" y="1873190"/>
            <a:ext cx="361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Xerox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B7627A-90FE-4524-B4F7-B9598C4901A0}"/>
              </a:ext>
            </a:extLst>
          </p:cNvPr>
          <p:cNvSpPr txBox="1"/>
          <p:nvPr/>
        </p:nvSpPr>
        <p:spPr>
          <a:xfrm>
            <a:off x="896645" y="3553286"/>
            <a:ext cx="481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0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Empresa que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inventou e dominou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 o mercado de copiadoras de papel.</a:t>
            </a:r>
            <a:endParaRPr lang="pt-BR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BC12D791-4DFD-9BD7-C71F-245F5C66D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4286"/>
            <a:ext cx="6858000" cy="6858000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302BC8D-EAEE-26B8-78F4-33A46A2C84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5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B24FC610-74B5-EB1C-B814-F2381A533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45" y="0"/>
            <a:ext cx="6033155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EF50A6A-F7FB-EB59-EF42-3FD6A272BCB9}"/>
              </a:ext>
            </a:extLst>
          </p:cNvPr>
          <p:cNvSpPr/>
          <p:nvPr/>
        </p:nvSpPr>
        <p:spPr>
          <a:xfrm>
            <a:off x="9277164" y="6596109"/>
            <a:ext cx="914400" cy="270769"/>
          </a:xfrm>
          <a:prstGeom prst="rect">
            <a:avLst/>
          </a:prstGeom>
          <a:solidFill>
            <a:srgbClr val="B97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Hoje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2F163B-1D89-83E7-2575-484F554EBD7F}"/>
              </a:ext>
            </a:extLst>
          </p:cNvPr>
          <p:cNvSpPr txBox="1"/>
          <p:nvPr/>
        </p:nvSpPr>
        <p:spPr>
          <a:xfrm>
            <a:off x="649632" y="2386396"/>
            <a:ext cx="484418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Evolução da logo da Xerox no decorrer dos anos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sz="2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Imagem 7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8995926-5A93-A30A-6590-47BF33022B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3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E016A9C-A5C1-1154-7851-3782A182612C}"/>
              </a:ext>
            </a:extLst>
          </p:cNvPr>
          <p:cNvSpPr txBox="1"/>
          <p:nvPr/>
        </p:nvSpPr>
        <p:spPr>
          <a:xfrm>
            <a:off x="631878" y="2093432"/>
            <a:ext cx="484418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Fundação</a:t>
            </a:r>
            <a:endParaRPr lang="pt-BR" sz="2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Xerox Corporation é uma empresa americana fundada no ano de 1906, na cidade de Rochester, em Nova York, nos Estados Unidos. </a:t>
            </a:r>
          </a:p>
          <a:p>
            <a:pPr algn="just">
              <a:lnSpc>
                <a:spcPct val="150000"/>
              </a:lnSpc>
            </a:pPr>
            <a:endParaRPr lang="pt-BR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Originalmente chamada de The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Haloid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Photographic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 empresa, cuja fundação é atribuída a Joseph C. Wilson e Chester Carlson, era especializada na produção de filmes e equipamentos fotográficos.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 descr="Homem de terno e gravata com microfone na mão&#10;&#10;Descrição gerada automaticamente">
            <a:extLst>
              <a:ext uri="{FF2B5EF4-FFF2-40B4-BE49-F238E27FC236}">
                <a16:creationId xmlns:a16="http://schemas.microsoft.com/office/drawing/2014/main" id="{136A1C00-D81E-07E1-C958-5F0C0C7E5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92" y="1589103"/>
            <a:ext cx="5732438" cy="451429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6617416" y="6169981"/>
            <a:ext cx="511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Chester Carlson, o “pai” da tecnologia de fotocópias.</a:t>
            </a:r>
          </a:p>
        </p:txBody>
      </p:sp>
      <p:pic>
        <p:nvPicPr>
          <p:cNvPr id="9" name="Imagem 8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4D4A0CD-EDF3-381F-18D7-91EFFE459F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2B524B-06B4-659D-B7B6-81C6E134B54D}"/>
              </a:ext>
            </a:extLst>
          </p:cNvPr>
          <p:cNvSpPr txBox="1"/>
          <p:nvPr/>
        </p:nvSpPr>
        <p:spPr>
          <a:xfrm>
            <a:off x="514513" y="759150"/>
            <a:ext cx="507891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Principais acontecimentos na Xerox no decorrer dos anos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92139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E016A9C-A5C1-1154-7851-3782A182612C}"/>
              </a:ext>
            </a:extLst>
          </p:cNvPr>
          <p:cNvSpPr txBox="1"/>
          <p:nvPr/>
        </p:nvSpPr>
        <p:spPr>
          <a:xfrm>
            <a:off x="605245" y="1293354"/>
            <a:ext cx="484418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Primeira fotocopiadora</a:t>
            </a:r>
            <a:endParaRPr lang="pt-BR" sz="26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Sua primeira fotocopiadora foi batizada de Model A, lançada em 1949. </a:t>
            </a:r>
          </a:p>
          <a:p>
            <a:pPr algn="just">
              <a:lnSpc>
                <a:spcPct val="150000"/>
              </a:lnSpc>
            </a:pPr>
            <a:endParaRPr lang="pt-BR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Apenas em 1959 chegaria ao mercado o modelo 914. O aparelho, totalmente automatizado, se transformou em um dos produtos de maior sucesso da história.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8836834" y="6023137"/>
            <a:ext cx="11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Xerox 914.</a:t>
            </a:r>
          </a:p>
        </p:txBody>
      </p:sp>
      <p:pic>
        <p:nvPicPr>
          <p:cNvPr id="5" name="Imagem 4" descr="Impressora em caixa">
            <a:extLst>
              <a:ext uri="{FF2B5EF4-FFF2-40B4-BE49-F238E27FC236}">
                <a16:creationId xmlns:a16="http://schemas.microsoft.com/office/drawing/2014/main" id="{9942F3CA-236E-76B6-8705-5B258895B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33" y="1072500"/>
            <a:ext cx="5113007" cy="4950637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A3422A9-1B65-D6E1-5017-1081188402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3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E016A9C-A5C1-1154-7851-3782A182612C}"/>
              </a:ext>
            </a:extLst>
          </p:cNvPr>
          <p:cNvSpPr txBox="1"/>
          <p:nvPr/>
        </p:nvSpPr>
        <p:spPr>
          <a:xfrm>
            <a:off x="605245" y="1293354"/>
            <a:ext cx="4844184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1966 : Mudança na presidência</a:t>
            </a:r>
            <a:endParaRPr lang="pt-BR" sz="26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1966 o cargo de presidente passou a ser ocupado por Peter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McColough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partir daí a empresa começou a sair um pouco do seu ramo principal com o objetivo de se 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tornar mais do que apenas uma fornecedora de máquinas fotocopiadoras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8082232" y="5952116"/>
            <a:ext cx="259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Charles Peter </a:t>
            </a:r>
            <a:r>
              <a:rPr lang="pt-BR" dirty="0" err="1">
                <a:solidFill>
                  <a:schemeClr val="bg1"/>
                </a:solidFill>
              </a:rPr>
              <a:t>McColouch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Imagem 3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945DC5B5-2F27-8A52-3D86-36D1E462F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40" y="647264"/>
            <a:ext cx="3731581" cy="5220135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EEAC84-F523-26C9-FAAA-05F14678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8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E016A9C-A5C1-1154-7851-3782A182612C}"/>
              </a:ext>
            </a:extLst>
          </p:cNvPr>
          <p:cNvSpPr txBox="1"/>
          <p:nvPr/>
        </p:nvSpPr>
        <p:spPr>
          <a:xfrm>
            <a:off x="605245" y="1293354"/>
            <a:ext cx="484418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1967 : Mouse</a:t>
            </a:r>
            <a:endParaRPr lang="pt-BR" sz="26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 mouse não saiu de dentro do Parc, mas foi o Alto que inaugurou a tecnologia para os computadores pessoais. Criado por Douglas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Engelbart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alguns anos antes, foi só quando ele entrou no Xerox Parc que o mouse encontrou seu lugar.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8712547" y="556740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Mouse.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7C28D9-9ED6-F8B4-7B56-F82EBA79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5" y="1862090"/>
            <a:ext cx="4940423" cy="3705317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9654942-1487-CE0B-50C2-4F63972137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8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E016A9C-A5C1-1154-7851-3782A182612C}"/>
              </a:ext>
            </a:extLst>
          </p:cNvPr>
          <p:cNvSpPr txBox="1"/>
          <p:nvPr/>
        </p:nvSpPr>
        <p:spPr>
          <a:xfrm>
            <a:off x="791675" y="1100025"/>
            <a:ext cx="4844184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1970: Fundação do PARC</a:t>
            </a:r>
            <a:endParaRPr lang="pt-BR" sz="26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Reunindo uma equipe de especialistas de classe mundial em informações e ciências físicas, a Xerox viria a se tornar o que ficou conhecido como “Os arquitetos da informação”. 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empresa estabelece 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Palo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Alto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Center (PARC) sob a direção do Dr. George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Pake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O estatuto do PARC é criar o 'Escritório do Futuro'.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6EC70C-EDFD-9A24-A403-25589A8AEF7A}"/>
              </a:ext>
            </a:extLst>
          </p:cNvPr>
          <p:cNvSpPr txBox="1"/>
          <p:nvPr/>
        </p:nvSpPr>
        <p:spPr>
          <a:xfrm>
            <a:off x="7425284" y="5561499"/>
            <a:ext cx="386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Palo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Alto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Center (PARC) 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m 4" descr="Placa na grama&#10;&#10;Descrição gerada automaticamente">
            <a:extLst>
              <a:ext uri="{FF2B5EF4-FFF2-40B4-BE49-F238E27FC236}">
                <a16:creationId xmlns:a16="http://schemas.microsoft.com/office/drawing/2014/main" id="{64D1C45D-B1C6-0428-A38F-A222E0460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42" y="1521612"/>
            <a:ext cx="5285172" cy="3963879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2D6539F-71EA-5C32-117F-BB16A6030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20" y="6189392"/>
            <a:ext cx="492711" cy="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498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1348</Words>
  <Application>Microsoft Office PowerPoint</Application>
  <PresentationFormat>Widescreen</PresentationFormat>
  <Paragraphs>154</Paragraphs>
  <Slides>29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Open Sans</vt:lpstr>
      <vt:lpstr>Roboto</vt:lpstr>
      <vt:lpstr>Segoe UI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CORDEIRO CAMARGO</dc:creator>
  <cp:lastModifiedBy>FELIPE CORDEIRO CAMARGO</cp:lastModifiedBy>
  <cp:revision>1</cp:revision>
  <dcterms:created xsi:type="dcterms:W3CDTF">2023-06-12T14:41:11Z</dcterms:created>
  <dcterms:modified xsi:type="dcterms:W3CDTF">2023-06-13T17:20:05Z</dcterms:modified>
</cp:coreProperties>
</file>